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40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19" r:id="rId11"/>
    <p:sldId id="435" r:id="rId12"/>
    <p:sldId id="436" r:id="rId13"/>
    <p:sldId id="437" r:id="rId14"/>
    <p:sldId id="424" r:id="rId15"/>
    <p:sldId id="421" r:id="rId16"/>
    <p:sldId id="438" r:id="rId17"/>
    <p:sldId id="459" r:id="rId18"/>
    <p:sldId id="395" r:id="rId19"/>
    <p:sldId id="394" r:id="rId20"/>
    <p:sldId id="393" r:id="rId21"/>
    <p:sldId id="460" r:id="rId22"/>
    <p:sldId id="461" r:id="rId23"/>
    <p:sldId id="403" r:id="rId24"/>
    <p:sldId id="405" r:id="rId25"/>
    <p:sldId id="462" r:id="rId26"/>
    <p:sldId id="400" r:id="rId27"/>
    <p:sldId id="396" r:id="rId28"/>
    <p:sldId id="397" r:id="rId29"/>
    <p:sldId id="426" r:id="rId30"/>
    <p:sldId id="389" r:id="rId31"/>
    <p:sldId id="409" r:id="rId32"/>
    <p:sldId id="420" r:id="rId33"/>
    <p:sldId id="384" r:id="rId34"/>
    <p:sldId id="410" r:id="rId35"/>
    <p:sldId id="411" r:id="rId36"/>
    <p:sldId id="412" r:id="rId37"/>
    <p:sldId id="413" r:id="rId38"/>
    <p:sldId id="414" r:id="rId39"/>
    <p:sldId id="423" r:id="rId40"/>
    <p:sldId id="415" r:id="rId41"/>
    <p:sldId id="416" r:id="rId42"/>
    <p:sldId id="417" r:id="rId43"/>
    <p:sldId id="418" r:id="rId44"/>
    <p:sldId id="466" r:id="rId45"/>
    <p:sldId id="470" r:id="rId46"/>
    <p:sldId id="471" r:id="rId47"/>
    <p:sldId id="472" r:id="rId48"/>
    <p:sldId id="473" r:id="rId49"/>
    <p:sldId id="474" r:id="rId50"/>
    <p:sldId id="475" r:id="rId51"/>
    <p:sldId id="401" r:id="rId52"/>
    <p:sldId id="476" r:id="rId53"/>
    <p:sldId id="477" r:id="rId54"/>
    <p:sldId id="478" r:id="rId55"/>
    <p:sldId id="467" r:id="rId56"/>
    <p:sldId id="479" r:id="rId57"/>
    <p:sldId id="480" r:id="rId58"/>
    <p:sldId id="422" r:id="rId59"/>
    <p:sldId id="481" r:id="rId60"/>
    <p:sldId id="482" r:id="rId61"/>
    <p:sldId id="483" r:id="rId62"/>
    <p:sldId id="484" r:id="rId63"/>
    <p:sldId id="468" r:id="rId64"/>
    <p:sldId id="485" r:id="rId65"/>
    <p:sldId id="486" r:id="rId66"/>
    <p:sldId id="441" r:id="rId67"/>
    <p:sldId id="425" r:id="rId68"/>
    <p:sldId id="444" r:id="rId69"/>
    <p:sldId id="469" r:id="rId70"/>
    <p:sldId id="442" r:id="rId71"/>
    <p:sldId id="443" r:id="rId72"/>
    <p:sldId id="463" r:id="rId73"/>
    <p:sldId id="487" r:id="rId74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2" autoAdjust="0"/>
    <p:restoredTop sz="77545" autoAdjust="0"/>
  </p:normalViewPr>
  <p:slideViewPr>
    <p:cSldViewPr snapToGrid="0" snapToObjects="1">
      <p:cViewPr varScale="1">
        <p:scale>
          <a:sx n="85" d="100"/>
          <a:sy n="85" d="100"/>
        </p:scale>
        <p:origin x="3120" y="168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73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4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5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7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8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8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Korbinian </a:t>
            </a:r>
            <a:r>
              <a:rPr lang="de-DE" dirty="0" err="1"/>
              <a:t>pointed</a:t>
            </a:r>
            <a:r>
              <a:rPr lang="de-DE" dirty="0"/>
              <a:t> out: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deficits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,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cloesly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ICA in </a:t>
            </a:r>
            <a:r>
              <a:rPr lang="de-DE" dirty="0" err="1"/>
              <a:t>general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1.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struggled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of observations of the </a:t>
            </a:r>
            <a:r>
              <a:rPr lang="fr-FR" dirty="0" err="1"/>
              <a:t>signals</a:t>
            </a:r>
            <a:r>
              <a:rPr lang="fr-FR" dirty="0"/>
              <a:t>, </a:t>
            </a:r>
            <a:r>
              <a:rPr lang="fr-FR" dirty="0" err="1"/>
              <a:t>needed</a:t>
            </a:r>
            <a:r>
              <a:rPr lang="fr-FR" dirty="0"/>
              <a:t> at least 5000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2.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recover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gaussian</a:t>
            </a:r>
            <a:r>
              <a:rPr lang="fr-FR" dirty="0"/>
              <a:t> signal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3. If  SNR &lt; 20dB,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failures</a:t>
            </a:r>
            <a:r>
              <a:rPr lang="fr-FR" dirty="0"/>
              <a:t> </a:t>
            </a:r>
            <a:r>
              <a:rPr lang="fr-FR" dirty="0" err="1"/>
              <a:t>increases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4. </a:t>
            </a:r>
            <a:r>
              <a:rPr lang="fr-FR" dirty="0" err="1"/>
              <a:t>Early</a:t>
            </a:r>
            <a:r>
              <a:rPr lang="fr-FR" dirty="0"/>
              <a:t> Breakdown for a single </a:t>
            </a:r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already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Raises</a:t>
            </a:r>
            <a:r>
              <a:rPr lang="fr-FR" dirty="0"/>
              <a:t> the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ICA are </a:t>
            </a:r>
            <a:r>
              <a:rPr lang="fr-FR" dirty="0" err="1"/>
              <a:t>there</a:t>
            </a:r>
            <a:r>
              <a:rPr lang="fr-F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52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4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network </a:t>
            </a:r>
            <a:r>
              <a:rPr lang="de-DE" dirty="0" err="1"/>
              <a:t>topology</a:t>
            </a: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appealing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7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following</a:t>
            </a:r>
            <a:r>
              <a:rPr lang="de-DE" dirty="0"/>
              <a:t>: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92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98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/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Graph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/>
              <a:t>The </a:t>
            </a:r>
            <a:r>
              <a:rPr lang="de-DE" b="0" dirty="0" err="1"/>
              <a:t>edges</a:t>
            </a:r>
            <a:r>
              <a:rPr lang="de-DE" b="0" dirty="0"/>
              <a:t> </a:t>
            </a:r>
            <a:r>
              <a:rPr lang="de-DE" b="0" dirty="0" err="1"/>
              <a:t>represent</a:t>
            </a:r>
            <a:r>
              <a:rPr lang="de-DE" b="0" dirty="0"/>
              <a:t> </a:t>
            </a:r>
            <a:r>
              <a:rPr lang="de-DE" b="0" dirty="0" err="1"/>
              <a:t>some</a:t>
            </a:r>
            <a:r>
              <a:rPr lang="de-DE" b="0" dirty="0"/>
              <a:t> </a:t>
            </a:r>
            <a:r>
              <a:rPr lang="de-DE" b="0" dirty="0" err="1"/>
              <a:t>kind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proximity</a:t>
            </a:r>
            <a:r>
              <a:rPr lang="de-DE" b="0" dirty="0"/>
              <a:t> </a:t>
            </a:r>
            <a:r>
              <a:rPr lang="de-DE" b="0" dirty="0" err="1"/>
              <a:t>ore</a:t>
            </a:r>
            <a:r>
              <a:rPr lang="de-DE" b="0" dirty="0"/>
              <a:t> </a:t>
            </a:r>
            <a:r>
              <a:rPr lang="de-DE" b="0" dirty="0" err="1"/>
              <a:t>closeness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nodes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 err="1"/>
              <a:t>Example</a:t>
            </a:r>
            <a:r>
              <a:rPr lang="de-DE" b="0" dirty="0"/>
              <a:t> Facebook/Instagram: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member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vertex</a:t>
            </a:r>
            <a:r>
              <a:rPr lang="de-DE" b="0" dirty="0"/>
              <a:t>,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friendship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follower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an </a:t>
            </a:r>
            <a:r>
              <a:rPr lang="de-DE" b="0" dirty="0" err="1"/>
              <a:t>edge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Edges</a:t>
            </a:r>
            <a:r>
              <a:rPr lang="fr-FR" b="0" dirty="0"/>
              <a:t> </a:t>
            </a:r>
            <a:r>
              <a:rPr lang="fr-FR" b="0" dirty="0" err="1"/>
              <a:t>may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directed</a:t>
            </a:r>
            <a:r>
              <a:rPr lang="fr-FR" b="0" dirty="0"/>
              <a:t> or </a:t>
            </a:r>
            <a:r>
              <a:rPr lang="fr-FR" b="0" dirty="0" err="1"/>
              <a:t>undirected</a:t>
            </a:r>
            <a:r>
              <a:rPr lang="fr-FR" b="0" dirty="0"/>
              <a:t>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Undirected</a:t>
            </a:r>
            <a:r>
              <a:rPr lang="fr-FR" b="0" dirty="0"/>
              <a:t>: If I </a:t>
            </a:r>
            <a:r>
              <a:rPr lang="fr-FR" b="0" dirty="0" err="1"/>
              <a:t>am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or Felix on Facebook,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means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are </a:t>
            </a:r>
            <a:r>
              <a:rPr lang="fr-FR" b="0" dirty="0" err="1"/>
              <a:t>also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me =&gt; the </a:t>
            </a:r>
            <a:r>
              <a:rPr lang="fr-FR" b="0" dirty="0" err="1"/>
              <a:t>friendship</a:t>
            </a:r>
            <a:r>
              <a:rPr lang="fr-FR" b="0" dirty="0"/>
              <a:t>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mutual</a:t>
            </a:r>
            <a:r>
              <a:rPr lang="fr-FR" b="0" dirty="0"/>
              <a:t>)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Directed</a:t>
            </a:r>
            <a:r>
              <a:rPr lang="fr-FR" b="0" dirty="0"/>
              <a:t>: If I follow </a:t>
            </a:r>
            <a:r>
              <a:rPr lang="fr-FR" b="0" dirty="0" err="1"/>
              <a:t>someone</a:t>
            </a:r>
            <a:r>
              <a:rPr lang="fr-FR" b="0" dirty="0"/>
              <a:t> on Instagram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doesn’t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</a:t>
            </a:r>
            <a:r>
              <a:rPr lang="fr-FR" b="0" dirty="0" err="1"/>
              <a:t>necessarily</a:t>
            </a:r>
            <a:r>
              <a:rPr lang="fr-FR" b="0" dirty="0"/>
              <a:t> follow me to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/>
              <a:t>This information about the </a:t>
            </a:r>
            <a:r>
              <a:rPr lang="fr-FR" b="0" dirty="0" err="1"/>
              <a:t>topology</a:t>
            </a:r>
            <a:r>
              <a:rPr lang="fr-FR" b="0" dirty="0"/>
              <a:t> of the graph can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stored</a:t>
            </a:r>
            <a:r>
              <a:rPr lang="fr-FR" b="0" dirty="0"/>
              <a:t> </a:t>
            </a:r>
            <a:r>
              <a:rPr lang="fr-FR" b="0" dirty="0" err="1"/>
              <a:t>compactly</a:t>
            </a:r>
            <a:r>
              <a:rPr lang="fr-FR" b="0" dirty="0"/>
              <a:t> in an </a:t>
            </a:r>
            <a:r>
              <a:rPr lang="fr-FR" b="0" dirty="0" err="1"/>
              <a:t>adjacency</a:t>
            </a:r>
            <a:r>
              <a:rPr lang="fr-FR" b="0" dirty="0"/>
              <a:t> matrix</a:t>
            </a: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3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i,jth</a:t>
            </a:r>
            <a:r>
              <a:rPr lang="fr-FR" b="0" dirty="0"/>
              <a:t> entry of the </a:t>
            </a:r>
            <a:r>
              <a:rPr lang="fr-FR" b="0" dirty="0" err="1"/>
              <a:t>Adjacency</a:t>
            </a:r>
            <a:r>
              <a:rPr lang="fr-FR" b="0" dirty="0"/>
              <a:t> matrix </a:t>
            </a:r>
            <a:r>
              <a:rPr lang="fr-FR" b="0" dirty="0" err="1"/>
              <a:t>represents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</a:t>
            </a:r>
            <a:r>
              <a:rPr lang="fr-FR" b="0" dirty="0" err="1"/>
              <a:t>nodes</a:t>
            </a:r>
            <a:r>
              <a:rPr lang="fr-FR" b="0" dirty="0"/>
              <a:t> i and j and </a:t>
            </a:r>
            <a:r>
              <a:rPr lang="fr-FR" b="0" dirty="0" err="1"/>
              <a:t>A_ji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j and i</a:t>
            </a:r>
          </a:p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/>
              <a:t>If </a:t>
            </a:r>
            <a:r>
              <a:rPr lang="fr-FR" b="0" dirty="0" err="1"/>
              <a:t>node</a:t>
            </a:r>
            <a:r>
              <a:rPr lang="fr-FR" b="0" dirty="0"/>
              <a:t> 1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me and </a:t>
            </a:r>
            <a:r>
              <a:rPr lang="fr-FR" b="0" dirty="0" err="1"/>
              <a:t>node</a:t>
            </a:r>
            <a:r>
              <a:rPr lang="fr-FR" b="0" dirty="0"/>
              <a:t> 7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would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friends</a:t>
            </a:r>
            <a:r>
              <a:rPr lang="fr-FR" b="0" dirty="0"/>
              <a:t>, or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both</a:t>
            </a:r>
            <a:r>
              <a:rPr lang="fr-FR" b="0" dirty="0"/>
              <a:t> </a:t>
            </a:r>
            <a:r>
              <a:rPr lang="fr-FR" b="0" dirty="0" err="1"/>
              <a:t>following</a:t>
            </a:r>
            <a:r>
              <a:rPr lang="fr-FR" b="0" dirty="0"/>
              <a:t> </a:t>
            </a: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or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</a:t>
            </a:r>
            <a:r>
              <a:rPr lang="fr-FR" b="0" dirty="0" err="1"/>
              <a:t>kind</a:t>
            </a:r>
            <a:r>
              <a:rPr lang="fr-FR" b="0" dirty="0"/>
              <a:t> of </a:t>
            </a:r>
            <a:r>
              <a:rPr lang="fr-FR" b="0" dirty="0" err="1"/>
              <a:t>mutual</a:t>
            </a:r>
            <a:r>
              <a:rPr lang="fr-FR" b="0" dirty="0"/>
              <a:t> </a:t>
            </a:r>
            <a:r>
              <a:rPr lang="fr-FR" b="0" dirty="0" err="1"/>
              <a:t>connection</a:t>
            </a:r>
            <a:endParaRPr lang="fr-FR" b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73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Graphs,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Signals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=&gt;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 in </a:t>
            </a:r>
            <a:r>
              <a:rPr lang="de-DE" dirty="0" err="1"/>
              <a:t>discrete</a:t>
            </a:r>
            <a:r>
              <a:rPr lang="de-DE" dirty="0"/>
              <a:t> time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Line </a:t>
            </a:r>
            <a:r>
              <a:rPr lang="de-DE" dirty="0" err="1"/>
              <a:t>graph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) =&gt;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unsymmetric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represents</a:t>
            </a:r>
            <a:r>
              <a:rPr lang="de-DE" dirty="0"/>
              <a:t> a time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depicted</a:t>
            </a:r>
            <a:r>
              <a:rPr lang="de-DE" dirty="0"/>
              <a:t> in </a:t>
            </a:r>
            <a:r>
              <a:rPr lang="de-DE" dirty="0" err="1"/>
              <a:t>colors</a:t>
            </a:r>
            <a:r>
              <a:rPr lang="de-DE" dirty="0"/>
              <a:t> (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node</a:t>
            </a:r>
            <a:r>
              <a:rPr lang="de-DE" dirty="0"/>
              <a:t>, orange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note,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: all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</a:t>
            </a:r>
            <a:r>
              <a:rPr lang="fr-FR" dirty="0" err="1"/>
              <a:t>length</a:t>
            </a:r>
            <a:r>
              <a:rPr lang="fr-FR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graph </a:t>
            </a:r>
            <a:r>
              <a:rPr lang="fr-FR" dirty="0" err="1"/>
              <a:t>signals</a:t>
            </a:r>
            <a:r>
              <a:rPr lang="fr-FR" dirty="0"/>
              <a:t> are, </a:t>
            </a:r>
            <a:r>
              <a:rPr lang="fr-FR" dirty="0" err="1"/>
              <a:t>we</a:t>
            </a:r>
            <a:r>
              <a:rPr lang="fr-FR" dirty="0"/>
              <a:t> can go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Graph Shift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Graph Shift 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Operator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Digital Signal Processing: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Line Graph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This Propagation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 </a:t>
            </a:r>
            <a:r>
              <a:rPr lang="de-DE" dirty="0" err="1"/>
              <a:t>A^k</a:t>
            </a:r>
            <a:r>
              <a:rPr lang="de-DE" dirty="0"/>
              <a:t> , </a:t>
            </a:r>
            <a:r>
              <a:rPr lang="de-DE" dirty="0" err="1"/>
              <a:t>where</a:t>
            </a:r>
            <a:r>
              <a:rPr lang="de-DE" dirty="0"/>
              <a:t> 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shift </a:t>
            </a:r>
            <a:r>
              <a:rPr lang="de-DE" dirty="0" err="1"/>
              <a:t>by</a:t>
            </a:r>
            <a:r>
              <a:rPr lang="de-DE" dirty="0"/>
              <a:t> k will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outgoing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happen,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4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additional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propagated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incident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and </a:t>
            </a:r>
            <a:r>
              <a:rPr lang="de-DE" dirty="0" err="1"/>
              <a:t>node</a:t>
            </a:r>
            <a:r>
              <a:rPr lang="de-DE" dirty="0"/>
              <a:t> 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autocorrelation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beforehand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X at a lag k,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 = 0 </a:t>
            </a:r>
            <a:r>
              <a:rPr lang="de-DE" dirty="0" err="1"/>
              <a:t>our</a:t>
            </a:r>
            <a:r>
              <a:rPr lang="de-DE" dirty="0"/>
              <a:t> Shift Operator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Identity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shift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Graph,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Having </a:t>
            </a:r>
            <a:r>
              <a:rPr lang="de-DE" dirty="0" err="1"/>
              <a:t>this</a:t>
            </a:r>
            <a:r>
              <a:rPr lang="de-DE" dirty="0"/>
              <a:t> additional Information,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5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W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diagonalizes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asssume</a:t>
            </a:r>
            <a:r>
              <a:rPr lang="de-DE" dirty="0"/>
              <a:t> </a:t>
            </a:r>
            <a:r>
              <a:rPr lang="de-DE" dirty="0" err="1"/>
              <a:t>whitened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, W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 Separation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Method,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noteworthy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Unlike</a:t>
            </a:r>
            <a:r>
              <a:rPr lang="de-DE" dirty="0"/>
              <a:t> ICA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presume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The sample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, (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network </a:t>
            </a:r>
            <a:r>
              <a:rPr lang="de-DE" dirty="0" err="1"/>
              <a:t>topologies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graph structures are </a:t>
            </a:r>
            <a:r>
              <a:rPr lang="fr-FR" dirty="0" err="1"/>
              <a:t>most</a:t>
            </a:r>
            <a:r>
              <a:rPr lang="fr-FR" dirty="0"/>
              <a:t> of the time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inferred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disadvantage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the performance of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on </a:t>
            </a:r>
            <a:r>
              <a:rPr lang="fr-FR" dirty="0" err="1"/>
              <a:t>accurate</a:t>
            </a:r>
            <a:r>
              <a:rPr lang="fr-FR" dirty="0"/>
              <a:t> graph estimations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3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adressed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the Question </a:t>
            </a:r>
            <a:r>
              <a:rPr lang="fr-FR" dirty="0" err="1"/>
              <a:t>is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combine </a:t>
            </a:r>
            <a:r>
              <a:rPr lang="fr-FR" dirty="0" err="1"/>
              <a:t>them</a:t>
            </a:r>
            <a:r>
              <a:rPr lang="fr-FR" dirty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1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Jari Miettinens </a:t>
            </a:r>
            <a:r>
              <a:rPr lang="de-DE" dirty="0" err="1"/>
              <a:t>group</a:t>
            </a:r>
            <a:r>
              <a:rPr lang="de-DE" dirty="0"/>
              <a:t> at Aalto </a:t>
            </a: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An ICA </a:t>
            </a:r>
            <a:r>
              <a:rPr lang="de-DE" dirty="0" err="1"/>
              <a:t>objective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tries to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by </a:t>
            </a:r>
            <a:r>
              <a:rPr lang="fr-FR" dirty="0" err="1"/>
              <a:t>maximizing</a:t>
            </a:r>
            <a:r>
              <a:rPr lang="fr-FR" dirty="0"/>
              <a:t> non-</a:t>
            </a:r>
            <a:r>
              <a:rPr lang="fr-FR" dirty="0" err="1"/>
              <a:t>Gaussianity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The Graph </a:t>
            </a:r>
            <a:r>
              <a:rPr lang="fr-FR" dirty="0" err="1"/>
              <a:t>decorrelation</a:t>
            </a:r>
            <a:r>
              <a:rPr lang="fr-FR" dirty="0"/>
              <a:t> objective,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diagonalization</a:t>
            </a:r>
            <a:r>
              <a:rPr lang="fr-FR" dirty="0"/>
              <a:t> process of the graph </a:t>
            </a:r>
            <a:r>
              <a:rPr lang="fr-FR" dirty="0" err="1"/>
              <a:t>autocorrelation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up as </a:t>
            </a:r>
            <a:r>
              <a:rPr lang="fr-FR" dirty="0" err="1"/>
              <a:t>they</a:t>
            </a:r>
            <a:r>
              <a:rPr lang="fr-FR" dirty="0"/>
              <a:t> are, but by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parameter</a:t>
            </a:r>
            <a:r>
              <a:rPr lang="fr-FR" dirty="0"/>
              <a:t> lambda, </a:t>
            </a:r>
            <a:r>
              <a:rPr lang="fr-FR" dirty="0" err="1"/>
              <a:t>that</a:t>
            </a:r>
            <a:r>
              <a:rPr lang="fr-FR" dirty="0"/>
              <a:t> balances the </a:t>
            </a:r>
            <a:r>
              <a:rPr lang="fr-FR" dirty="0" err="1"/>
              <a:t>two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arrive at the composite objective </a:t>
            </a:r>
            <a:r>
              <a:rPr lang="fr-FR" dirty="0" err="1"/>
              <a:t>function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And how </a:t>
            </a:r>
            <a:r>
              <a:rPr lang="fr-FR" dirty="0" err="1"/>
              <a:t>this</a:t>
            </a:r>
            <a:r>
              <a:rPr lang="fr-FR" dirty="0"/>
              <a:t> concept </a:t>
            </a:r>
            <a:r>
              <a:rPr lang="fr-FR" dirty="0" err="1"/>
              <a:t>fared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by 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82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223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46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54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34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84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48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0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3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42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/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18.02.21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D4334-4C77-458A-B3A2-8BF0F07BC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520484" y="9259411"/>
            <a:ext cx="273846" cy="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NULL"/><Relationship Id="rId5" Type="http://schemas.openxmlformats.org/officeDocument/2006/relationships/image" Target="../media/image61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NULL"/><Relationship Id="rId4" Type="http://schemas.openxmlformats.org/officeDocument/2006/relationships/image" Target="../media/image66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NUL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88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89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NUL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93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5.png"/><Relationship Id="rId17" Type="http://schemas.microsoft.com/office/2007/relationships/hdphoto" Target="../media/hdphoto6.wdp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6.png"/><Relationship Id="rId10" Type="http://schemas.openxmlformats.org/officeDocument/2006/relationships/image" Target="../media/image118.png"/><Relationship Id="rId19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4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</a:t>
                </a:r>
                <a:r>
                  <a:rPr lang="en-US" sz="1800" b="1" dirty="0"/>
                  <a:t>S</a:t>
                </a:r>
                <a:r>
                  <a:rPr lang="en-US" sz="1800" dirty="0"/>
                  <a:t>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033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818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 can be shown that this can be formulated as an eigenvector problem, where: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D, E </a:t>
                </a:r>
                <a:r>
                  <a:rPr lang="en-US" sz="1800" dirty="0"/>
                  <a:t>are the singular values and eigenvectors computed from the covariance matrix of </a:t>
                </a:r>
                <a:r>
                  <a:rPr lang="en-US" sz="1800" b="1" dirty="0"/>
                  <a:t>X </a:t>
                </a:r>
                <a:br>
                  <a:rPr lang="en-US" sz="1800" b="1" dirty="0"/>
                </a:b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𝐄𝐃𝐄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  <a:endParaRPr lang="de-DE" sz="1800" dirty="0"/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  <a:blipFill>
                <a:blip r:embed="rId7"/>
                <a:stretch>
                  <a:fillRect l="-412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5473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9534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distribution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1788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35835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78288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17877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2374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60213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6F0ACD-BF37-B64E-B13D-6BC4FD5E56DA}"/>
              </a:ext>
            </a:extLst>
          </p:cNvPr>
          <p:cNvSpPr/>
          <p:nvPr/>
        </p:nvSpPr>
        <p:spPr>
          <a:xfrm>
            <a:off x="8044566" y="591242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D4407F5-CCBC-3746-BEEF-7A0D4721ECAA}"/>
              </a:ext>
            </a:extLst>
          </p:cNvPr>
          <p:cNvSpPr/>
          <p:nvPr/>
        </p:nvSpPr>
        <p:spPr>
          <a:xfrm>
            <a:off x="8057334" y="7171512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35258A-91B6-414F-9E63-B50246D896EE}"/>
              </a:ext>
            </a:extLst>
          </p:cNvPr>
          <p:cNvSpPr/>
          <p:nvPr/>
        </p:nvSpPr>
        <p:spPr>
          <a:xfrm>
            <a:off x="7508618" y="801282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A7C8059-508A-4A48-9F2D-BB1AE6D2FC2E}"/>
              </a:ext>
            </a:extLst>
          </p:cNvPr>
          <p:cNvSpPr/>
          <p:nvPr/>
        </p:nvSpPr>
        <p:spPr>
          <a:xfrm>
            <a:off x="1473569" y="730053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84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/>
                  <a:t>o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/>
                  <a:t>p</a:t>
                </a:r>
                <a:r>
                  <a:rPr lang="en-US" sz="1800" dirty="0">
                    <a:solidFill>
                      <a:schemeClr val="tx1"/>
                    </a:solidFill>
                  </a:rPr>
                  <a:t>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uexp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3983903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2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045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18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3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9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9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946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2281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</p:spPr>
            <p:txBody>
              <a:bodyPr/>
              <a:lstStyle/>
              <a:p>
                <a:r>
                  <a:rPr lang="de-DE" sz="1800" dirty="0"/>
                  <a:t>Graphs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structures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build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vertices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connected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edges</a:t>
                </a:r>
                <a:endParaRPr lang="de-DE" sz="1800" dirty="0"/>
              </a:p>
              <a:p>
                <a:r>
                  <a:rPr lang="de-DE" sz="1800" dirty="0"/>
                  <a:t>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represents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between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node</a:t>
                </a:r>
                <a:r>
                  <a:rPr lang="de-DE" sz="1800" dirty="0"/>
                  <a:t> i and j</a:t>
                </a:r>
              </a:p>
              <a:p>
                <a:endParaRPr lang="de-DE" sz="1800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blipFill>
                  <a:blip r:embed="rId4"/>
                  <a:stretch>
                    <a:fillRect t="-7143" r="-15517" b="-27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/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blipFill>
                <a:blip r:embed="rId5"/>
                <a:stretch>
                  <a:fillRect l="-6818" t="-150526" b="-2073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/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blipFill>
                <a:blip r:embed="rId6"/>
                <a:stretch>
                  <a:fillRect l="-6844" t="-152128" b="-2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8A049-6426-4E8E-B108-E06B98A6B470}"/>
              </a:ext>
            </a:extLst>
          </p:cNvPr>
          <p:cNvSpPr/>
          <p:nvPr/>
        </p:nvSpPr>
        <p:spPr>
          <a:xfrm>
            <a:off x="3539112" y="7162646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6CEDF-015C-40D4-9E0C-B22F25FB68F3}"/>
              </a:ext>
            </a:extLst>
          </p:cNvPr>
          <p:cNvSpPr/>
          <p:nvPr/>
        </p:nvSpPr>
        <p:spPr>
          <a:xfrm>
            <a:off x="4537786" y="3341989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8751CA-EBA8-4350-BF4A-E654AB440D1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43533" y="6795636"/>
            <a:ext cx="4277" cy="35641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F5DC032-8391-4291-8974-119941267ABE}"/>
              </a:ext>
            </a:extLst>
          </p:cNvPr>
          <p:cNvSpPr/>
          <p:nvPr/>
        </p:nvSpPr>
        <p:spPr>
          <a:xfrm>
            <a:off x="3691513" y="6458822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B0C3B9-F57B-412F-8856-9D632AEDB5EA}"/>
              </a:ext>
            </a:extLst>
          </p:cNvPr>
          <p:cNvSpPr/>
          <p:nvPr/>
        </p:nvSpPr>
        <p:spPr>
          <a:xfrm>
            <a:off x="5280717" y="4240640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3F8A-FA0C-45A8-A460-87B3C376E5F9}"/>
              </a:ext>
            </a:extLst>
          </p:cNvPr>
          <p:cNvCxnSpPr>
            <a:cxnSpLocks/>
          </p:cNvCxnSpPr>
          <p:nvPr/>
        </p:nvCxnSpPr>
        <p:spPr>
          <a:xfrm>
            <a:off x="5437872" y="3919135"/>
            <a:ext cx="0" cy="30993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 dirty="0"/>
              <a:t> N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</a:t>
              </a:r>
              <a:r>
                <a:rPr lang="de-DE" b="1" dirty="0"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1597286-613A-4053-BF52-7F600007C3DA}"/>
              </a:ext>
            </a:extLst>
          </p:cNvPr>
          <p:cNvCxnSpPr>
            <a:stCxn id="7" idx="4"/>
            <a:endCxn id="10" idx="4"/>
          </p:cNvCxnSpPr>
          <p:nvPr/>
        </p:nvCxnSpPr>
        <p:spPr>
          <a:xfrm rot="5400000">
            <a:off x="3736926" y="2395384"/>
            <a:ext cx="12700" cy="6109884"/>
          </a:xfrm>
          <a:prstGeom prst="curvedConnector3">
            <a:avLst>
              <a:gd name="adj1" fmla="val 9600000"/>
            </a:avLst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164AA64-5508-4FBF-A90C-E4F3A3E9E8F8}"/>
              </a:ext>
            </a:extLst>
          </p:cNvPr>
          <p:cNvSpPr/>
          <p:nvPr/>
        </p:nvSpPr>
        <p:spPr>
          <a:xfrm>
            <a:off x="168655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fr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9D831-9F39-48BF-830F-C210BDCDCDA1}"/>
              </a:ext>
            </a:extLst>
          </p:cNvPr>
          <p:cNvSpPr/>
          <p:nvPr/>
        </p:nvSpPr>
        <p:spPr>
          <a:xfrm>
            <a:off x="6611868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3109F-BF15-4207-8438-5B5AD9DD5965}"/>
              </a:ext>
            </a:extLst>
          </p:cNvPr>
          <p:cNvSpPr/>
          <p:nvPr/>
        </p:nvSpPr>
        <p:spPr>
          <a:xfrm>
            <a:off x="501985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0F496-155A-43DE-B9CD-F3F69CFD73AE}"/>
              </a:ext>
            </a:extLst>
          </p:cNvPr>
          <p:cNvSpPr/>
          <p:nvPr/>
        </p:nvSpPr>
        <p:spPr>
          <a:xfrm>
            <a:off x="2871126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8FF52-DBE4-42E6-A31B-BCA4410E12CC}"/>
              </a:ext>
            </a:extLst>
          </p:cNvPr>
          <p:cNvCxnSpPr>
            <a:stCxn id="10" idx="6"/>
            <a:endCxn id="6" idx="2"/>
          </p:cNvCxnSpPr>
          <p:nvPr/>
        </p:nvCxnSpPr>
        <p:spPr>
          <a:xfrm>
            <a:off x="861984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D9FC1-232C-4F2E-BC3A-B0BD6C53B70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046555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3F4BF-55D6-464B-B40E-0DD2F315FF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595433" y="5270326"/>
            <a:ext cx="101643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71E6B-C0AC-4547-911C-7A8AED6D84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231126" y="5270326"/>
            <a:ext cx="8880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6BDD8FD-E9CA-43B3-8C47-C73886C64148}"/>
              </a:ext>
            </a:extLst>
          </p:cNvPr>
          <p:cNvSpPr/>
          <p:nvPr/>
        </p:nvSpPr>
        <p:spPr>
          <a:xfrm>
            <a:off x="411919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631B-FDB2-4A61-9A68-DF70CB97C532}"/>
              </a:ext>
            </a:extLst>
          </p:cNvPr>
          <p:cNvSpPr txBox="1"/>
          <p:nvPr/>
        </p:nvSpPr>
        <p:spPr>
          <a:xfrm>
            <a:off x="4859079" y="4933039"/>
            <a:ext cx="5531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endParaRPr lang="fr-FR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97D5F76-9A54-46C1-8750-48EC0044D6F6}"/>
              </a:ext>
            </a:extLst>
          </p:cNvPr>
          <p:cNvCxnSpPr/>
          <p:nvPr/>
        </p:nvCxnSpPr>
        <p:spPr>
          <a:xfrm flipV="1">
            <a:off x="7677040" y="398443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13653-A558-4C3C-80B5-3EAD9D7A8CEB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29C1844-3660-4079-B661-C540F052C5F9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3B145C9-3CA2-4029-9C9F-E4B3DEF94BB4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EFF5BF-0265-45A8-8052-04193C7FB8AF}"/>
              </a:ext>
            </a:extLst>
          </p:cNvPr>
          <p:cNvCxnSpPr>
            <a:cxnSpLocks/>
          </p:cNvCxnSpPr>
          <p:nvPr/>
        </p:nvCxnSpPr>
        <p:spPr>
          <a:xfrm flipV="1">
            <a:off x="6798218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9A0CA-5810-433E-A7D2-4EB5CC53C693}"/>
              </a:ext>
            </a:extLst>
          </p:cNvPr>
          <p:cNvCxnSpPr>
            <a:cxnSpLocks/>
          </p:cNvCxnSpPr>
          <p:nvPr/>
        </p:nvCxnSpPr>
        <p:spPr>
          <a:xfrm flipH="1" flipV="1">
            <a:off x="7677979" y="3978225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491E3A-E523-4F74-94A6-184F80E82E53}"/>
              </a:ext>
            </a:extLst>
          </p:cNvPr>
          <p:cNvCxnSpPr>
            <a:cxnSpLocks/>
          </p:cNvCxnSpPr>
          <p:nvPr/>
        </p:nvCxnSpPr>
        <p:spPr>
          <a:xfrm flipH="1" flipV="1">
            <a:off x="687909" y="4209866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C15775E-A68B-4964-93FB-3AFCE2FB67EA}"/>
              </a:ext>
            </a:extLst>
          </p:cNvPr>
          <p:cNvSpPr/>
          <p:nvPr/>
        </p:nvSpPr>
        <p:spPr>
          <a:xfrm>
            <a:off x="690348" y="4875816"/>
            <a:ext cx="3549696" cy="1068267"/>
          </a:xfrm>
          <a:prstGeom prst="arc">
            <a:avLst>
              <a:gd name="adj1" fmla="val 58855"/>
              <a:gd name="adj2" fmla="val 10737138"/>
            </a:avLst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 0.00099 L 0.0005 0.00099 C 0.00062 0.00298 0.00062 0.0048 0.00087 0.00678 C 0.00099 0.00744 0.00136 0.00794 0.00136 0.0086 C 0.00161 0.01058 0.00161 0.0124 0.00186 0.01439 C 0.00198 0.01571 0.00223 0.01687 0.00236 0.01819 C 0.00248 0.02265 0.0026 0.02712 0.00285 0.03158 C 0.00285 0.03257 0.0031 0.03357 0.00335 0.03472 C 0.00347 0.03588 0.0036 0.0372 0.00372 0.03853 C 0.00397 0.04035 0.00397 0.04233 0.00422 0.04415 C 0.00434 0.04481 0.00459 0.04547 0.00471 0.04613 C 0.00496 0.04729 0.00496 0.04861 0.00521 0.04994 C 0.00533 0.05076 0.00558 0.05159 0.0057 0.05242 C 0.00632 0.05738 0.00583 0.05572 0.00657 0.05953 C 0.00682 0.06002 0.00682 0.06068 0.00707 0.06134 C 0.00732 0.06201 0.00769 0.06267 0.00806 0.06333 C 0.00818 0.06416 0.00831 0.06498 0.00856 0.06581 C 0.0088 0.06647 0.0093 0.06697 0.00942 0.06763 C 0.0098 0.06895 0.00967 0.07027 0.00992 0.07143 C 0.01054 0.07424 0.01104 0.07358 0.0119 0.07589 C 0.01203 0.07656 0.01215 0.07722 0.01228 0.07788 C 0.01265 0.07871 0.01302 0.07953 0.01327 0.08036 C 0.01364 0.08168 0.01364 0.08317 0.01426 0.08416 C 0.01488 0.08548 0.01575 0.08664 0.01612 0.08796 C 0.01674 0.09044 0.01686 0.0916 0.01848 0.09375 C 0.01897 0.09441 0.01947 0.09491 0.01996 0.09557 C 0.02034 0.09623 0.02058 0.09706 0.02096 0.09755 C 0.02182 0.09888 0.02306 0.09987 0.02381 0.10136 C 0.02468 0.10318 0.02617 0.10648 0.02753 0.10714 L 0.02902 0.10764 C 0.03175 0.11128 0.02914 0.10847 0.03187 0.11029 C 0.03237 0.11062 0.03274 0.11128 0.03323 0.11144 C 0.03447 0.1121 0.03708 0.11277 0.03708 0.11277 C 0.03956 0.11508 0.03795 0.11392 0.04229 0.11525 C 0.04291 0.11558 0.04365 0.11574 0.04427 0.11591 C 0.04477 0.11624 0.04514 0.11657 0.04563 0.11657 C 0.04737 0.1169 0.04911 0.11707 0.05084 0.11723 C 0.05506 0.11905 0.0527 0.11839 0.05804 0.11921 C 0.06461 0.12136 0.05097 0.1169 0.06659 0.12103 C 0.06734 0.1212 0.0682 0.12136 0.06895 0.12169 C 0.06944 0.12186 0.06994 0.12219 0.07044 0.12236 C 0.07292 0.12302 0.07378 0.12269 0.07614 0.12351 C 0.07713 0.12401 0.078 0.12467 0.07899 0.12484 C 0.08507 0.12616 0.07837 0.12484 0.08805 0.12616 C 0.08916 0.12632 0.09028 0.12649 0.09139 0.12682 C 0.09449 0.12748 0.09251 0.12781 0.0971 0.12798 C 0.10553 0.12847 0.11384 0.12847 0.12227 0.12864 L 0.14224 0.1293 C 0.14472 0.12947 0.14707 0.12963 0.14943 0.12996 C 0.15067 0.13013 0.15191 0.13046 0.15327 0.13062 C 0.15637 0.13079 0.1596 0.13095 0.16282 0.13128 C 0.16679 0.13095 0.17076 0.13095 0.17473 0.13062 C 0.17559 0.13046 0.17659 0.13013 0.17758 0.12996 C 0.17882 0.12963 0.18006 0.12947 0.1813 0.1293 C 0.18502 0.12897 0.18862 0.12897 0.19234 0.12864 C 0.19556 0.12847 0.19816 0.12814 0.20126 0.12732 C 0.20213 0.12715 0.20288 0.12699 0.20374 0.12682 C 0.20486 0.12649 0.20598 0.12632 0.20709 0.12616 C 0.21032 0.12533 0.20771 0.12583 0.21032 0.12484 C 0.21577 0.12302 0.20945 0.12566 0.21565 0.12302 C 0.21615 0.12269 0.21664 0.12269 0.21701 0.12236 C 0.21763 0.12186 0.21825 0.12136 0.219 0.12103 C 0.21999 0.1207 0.22123 0.1207 0.22222 0.12037 C 0.22297 0.12021 0.22359 0.12004 0.22421 0.11971 C 0.2252 0.11938 0.22607 0.11888 0.22706 0.11855 C 0.22743 0.11839 0.22979 0.11773 0.23041 0.11723 C 0.2314 0.11657 0.23214 0.11525 0.23326 0.11475 C 0.23661 0.11326 0.23239 0.11508 0.23661 0.11277 C 0.23698 0.1126 0.2376 0.11244 0.23797 0.1121 C 0.23896 0.11144 0.23971 0.11012 0.24082 0.10962 C 0.24181 0.10913 0.24281 0.10913 0.24368 0.1083 C 0.25 0.10268 0.2407 0.11078 0.24653 0.10648 C 0.24752 0.10566 0.24851 0.10466 0.24938 0.10384 L 0.25087 0.10268 C 0.25335 0.09755 0.25 0.10367 0.25322 0.09937 C 0.2536 0.09888 0.25372 0.09805 0.25422 0.09755 C 0.25794 0.09259 0.2531 0.1007 0.25707 0.09441 C 0.25744 0.09375 0.25756 0.09292 0.25794 0.09243 C 0.2588 0.09144 0.26079 0.08995 0.26079 0.08995 C 0.26302 0.08548 0.26178 0.08697 0.26414 0.08482 C 0.26438 0.08416 0.26438 0.0835 0.26463 0.083 C 0.26488 0.08218 0.26538 0.08168 0.26562 0.08102 C 0.26649 0.07821 0.26562 0.07904 0.26649 0.07656 C 0.26674 0.07589 0.26724 0.0754 0.26748 0.07474 C 0.26761 0.07358 0.26786 0.07259 0.26798 0.07143 C 0.2681 0.0706 0.26835 0.06978 0.26848 0.06895 C 0.2686 0.06763 0.26872 0.06647 0.26897 0.06515 C 0.26922 0.06382 0.26959 0.06267 0.26984 0.06134 L 0.27083 0.05754 C 0.27096 0.05688 0.2712 0.05622 0.27133 0.05556 C 0.27145 0.05473 0.27158 0.0539 0.27182 0.05308 C 0.27195 0.05242 0.27244 0.05175 0.27269 0.05126 L 0.27418 0.04365 C 0.27431 0.04266 0.27431 0.04183 0.27468 0.04101 L 0.27555 0.03919 C 0.27592 0.03654 0.27604 0.03522 0.27654 0.03274 C 0.27679 0.03142 0.27728 0.03026 0.27753 0.02894 C 0.27765 0.02778 0.27778 0.02646 0.27803 0.02513 C 0.27827 0.02282 0.27877 0.02117 0.27939 0.01885 L 0.27989 0.01687 C 0.28001 0.01505 0.28013 0.01306 0.28038 0.01125 C 0.28038 0.01058 0.28063 0.00992 0.28088 0.00926 C 0.281 0.00843 0.28113 0.00761 0.28125 0.00678 C 0.28212 0.00116 0.28137 0.0048 0.28224 0.00099 C 0.28237 -0.00116 0.28249 -0.00314 0.28274 -0.00529 C 0.28286 -0.00595 0.28311 -0.00661 0.28323 -0.00727 C 0.28348 -0.00893 0.28361 -0.01058 0.28373 -0.01223 C 0.28385 -0.01504 0.28398 -0.01786 0.2841 -0.0205 C 0.28447 -0.02397 0.28485 -0.02728 0.28509 -0.03075 L 0.28559 -0.0377 C 0.28571 -0.0496 0.28584 -0.06134 0.28609 -0.07325 C 0.28621 -0.07754 0.28671 -0.08284 0.28695 -0.0873 C 0.28695 -0.08763 0.28708 -0.11028 0.28609 -0.11838 C 0.28584 -0.12004 0.28534 -0.12169 0.28509 -0.12351 C 0.28447 -0.12797 0.28485 -0.12566 0.28373 -0.13045 L 0.28323 -0.13227 C 0.28311 -0.13293 0.28299 -0.1336 0.28274 -0.13426 L 0.28224 -0.13542 " pathEditMode="relative" ptsTypes="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825E-7 -0.00066 L -3.96825E-7 0.00017 C -3.96825E-7 -0.00661 -3.96825E-7 -0.00628 0.00062 -0.01141 C 0.00087 -0.01256 0.00112 -0.01389 0.00161 -0.01504 C 0.00186 -0.01587 0.00236 -0.0167 0.00248 -0.01769 C 0.00298 -0.01934 0.0031 -0.02133 0.00335 -0.02348 C 0.00384 -0.02596 0.00409 -0.02596 0.00508 -0.0286 C 0.00546 -0.0296 0.00558 -0.03026 0.0057 -0.03108 C 0.0062 -0.03257 0.00707 -0.03356 0.00744 -0.03538 C 0.00781 -0.03704 0.00856 -0.04133 0.00905 -0.04315 C 0.00943 -0.04381 0.0098 -0.04431 0.01029 -0.04497 C 0.01054 -0.04629 0.01091 -0.04679 0.01116 -0.04795 C 0.01129 -0.04878 0.01166 -0.04944 0.01191 -0.04993 C 0.01451 -0.05853 0.01029 -0.04629 0.01327 -0.05721 C 0.01364 -0.05886 0.01463 -0.06002 0.01525 -0.06167 C 0.0155 -0.06266 0.01563 -0.06366 0.016 -0.06498 C 0.01662 -0.0663 0.01711 -0.06762 0.01761 -0.06911 C 0.01798 -0.0701 0.01798 -0.0711 0.01848 -0.07192 C 0.01885 -0.07292 0.01959 -0.07374 0.02009 -0.0744 C 0.02145 -0.07936 0.02059 -0.07688 0.02269 -0.08251 L 0.02369 -0.08465 C 0.02393 -0.08515 0.02406 -0.08598 0.02443 -0.08664 C 0.0248 -0.08763 0.02567 -0.08846 0.02617 -0.08961 C 0.02679 -0.09077 0.02728 -0.09243 0.0279 -0.09342 C 0.02815 -0.09474 0.02815 -0.09524 0.02865 -0.0959 C 0.02914 -0.09656 0.03001 -0.09722 0.03038 -0.09805 C 0.03113 -0.09937 0.0315 -0.10053 0.03199 -0.10218 C 0.03237 -0.10284 0.03237 -0.10367 0.03286 -0.104 C 0.0341 -0.10549 0.03571 -0.10648 0.03646 -0.10846 C 0.03671 -0.10929 0.03695 -0.10979 0.0372 -0.11061 C 0.03807 -0.11194 0.03943 -0.11342 0.04043 -0.11475 L 0.04216 -0.11706 C 0.04291 -0.11756 0.04316 -0.11855 0.0439 -0.11888 C 0.04973 -0.12384 0.04712 -0.12219 0.05134 -0.1245 C 0.05605 -0.13029 0.04985 -0.12335 0.0558 -0.12831 C 0.05965 -0.13112 0.05518 -0.12946 0.06002 -0.13079 C 0.06114 -0.13343 0.06039 -0.13244 0.06262 -0.13343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3945497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1" dirty="0" err="1">
                    <a:latin typeface="+mj-lt"/>
                  </a:rPr>
                  <a:t>Using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introduced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1800" b="1" dirty="0">
                    <a:solidFill>
                      <a:schemeClr val="accent5"/>
                    </a:solidFill>
                    <a:latin typeface="+mj-lt"/>
                  </a:rPr>
                  <a:t> shift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we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define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graph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matrix</a:t>
                </a:r>
                <a:r>
                  <a:rPr lang="de-DE" sz="1800" b="1" dirty="0">
                    <a:latin typeface="+mj-lt"/>
                  </a:rPr>
                  <a:t> analog </a:t>
                </a:r>
                <a:r>
                  <a:rPr lang="de-DE" sz="1800" b="1" dirty="0" err="1">
                    <a:latin typeface="+mj-lt"/>
                  </a:rPr>
                  <a:t>to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sample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</a:t>
                </a:r>
                <a:r>
                  <a:rPr lang="de-DE" sz="1800" b="1" dirty="0"/>
                  <a:t> </a:t>
                </a:r>
                <a:r>
                  <a:rPr lang="de-DE" sz="18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 algn="ctr">
                  <a:buNone/>
                </a:pPr>
                <a:endParaRPr lang="de-DE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k </a:t>
                </a:r>
                <a:r>
                  <a:rPr lang="de-DE" sz="1800" dirty="0" err="1"/>
                  <a:t>graph-shifts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k-</a:t>
                </a:r>
                <a:r>
                  <a:rPr lang="de-DE" sz="1800" dirty="0" err="1"/>
                  <a:t>th</a:t>
                </a:r>
                <a:r>
                  <a:rPr lang="de-DE" sz="1800" dirty="0"/>
                  <a:t> power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adjacency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corresponding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/>
                  <a:t>stored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column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vectors</a:t>
                </a: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The </a:t>
                </a:r>
                <a:r>
                  <a:rPr lang="de-DE" sz="1800" b="1" dirty="0"/>
                  <a:t>k-shift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paths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underlying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provide</a:t>
                </a:r>
                <a:r>
                  <a:rPr lang="de-DE" sz="1800" dirty="0"/>
                  <a:t> </a:t>
                </a:r>
                <a:r>
                  <a:rPr lang="de-DE" sz="1800" b="1" dirty="0"/>
                  <a:t>additional </a:t>
                </a:r>
                <a:r>
                  <a:rPr lang="de-DE" sz="1800" b="1" dirty="0" err="1"/>
                  <a:t>information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about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source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!</a:t>
                </a:r>
                <a:endParaRPr lang="fr-FR" sz="18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4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Autocorrelation</a:t>
            </a:r>
            <a:endParaRPr lang="de-DE" sz="2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256384" y="3564213"/>
            <a:ext cx="1184016" cy="879749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blipFill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 </a:t>
                </a:r>
                <a:endParaRPr lang="de-DE" sz="1800" b="1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3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 </a:t>
                </a:r>
                <a:r>
                  <a:rPr lang="en-US" sz="1800" dirty="0"/>
                  <a:t>[Miettinen, 2020]</a:t>
                </a:r>
                <a:r>
                  <a:rPr lang="en-US" sz="1800" b="1" dirty="0"/>
                  <a:t> </a:t>
                </a:r>
                <a:endParaRPr lang="de-DE" sz="1800" b="1" dirty="0"/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dirty="0"/>
              <a:t>Composite </a:t>
            </a:r>
            <a:r>
              <a:rPr lang="de-DE" sz="2400" dirty="0" err="1"/>
              <a:t>Objective</a:t>
            </a:r>
            <a:endParaRPr lang="de-DE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</a:t>
              </a:r>
              <a:r>
                <a:rPr lang="de-DE" sz="1800" dirty="0"/>
                <a:t> </a:t>
              </a:r>
              <a:r>
                <a:rPr lang="de-DE" sz="1800" dirty="0" err="1"/>
                <a:t>autocorrelation</a:t>
              </a:r>
              <a:r>
                <a:rPr lang="de-DE" sz="1800" dirty="0"/>
                <a:t> </a:t>
              </a:r>
              <a:r>
                <a:rPr lang="de-DE" sz="1800" dirty="0" err="1"/>
                <a:t>matrix</a:t>
              </a:r>
              <a:r>
                <a:rPr lang="de-DE" sz="1800" dirty="0"/>
                <a:t>(</a:t>
              </a:r>
              <a:r>
                <a:rPr lang="de-DE" sz="1800" dirty="0" err="1"/>
                <a:t>matrices</a:t>
              </a:r>
              <a:r>
                <a:rPr lang="de-DE" sz="1800" dirty="0"/>
                <a:t>)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043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14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795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8585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19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945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902460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288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3200" dirty="0"/>
              <a:t>Semi-</a:t>
            </a:r>
            <a:r>
              <a:rPr lang="de-DE" sz="3200" dirty="0" err="1"/>
              <a:t>synthetic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079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94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42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8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29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00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11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3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10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2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79095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439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200" dirty="0"/>
            </a:br>
            <a:r>
              <a:rPr lang="de-DE" sz="2400" dirty="0"/>
              <a:t>Chapter 3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74614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Literature</a:t>
            </a:r>
            <a:br>
              <a:rPr lang="de-DE" sz="3600" dirty="0"/>
            </a:br>
            <a:r>
              <a:rPr lang="de-DE" sz="2800" dirty="0"/>
              <a:t>Chapter 3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2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884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65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73344804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III: </a:t>
            </a:r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158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IV:</a:t>
            </a:r>
            <a:br>
              <a:rPr lang="de-DE" sz="2400" dirty="0"/>
            </a:br>
            <a:r>
              <a:rPr lang="de-DE" sz="2400" dirty="0"/>
              <a:t>Distribution </a:t>
            </a:r>
            <a:r>
              <a:rPr lang="de-DE" sz="2400" dirty="0" err="1"/>
              <a:t>of</a:t>
            </a:r>
            <a:r>
              <a:rPr lang="de-DE" sz="2400" dirty="0"/>
              <a:t> Signals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9182917-8266-9449-B681-74D32798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" y="2460256"/>
            <a:ext cx="11825280" cy="5912640"/>
          </a:xfrm>
          <a:prstGeom prst="rect">
            <a:avLst/>
          </a:prstGeom>
        </p:spPr>
      </p:pic>
      <p:sp>
        <p:nvSpPr>
          <p:cNvPr id="55" name="EEG Channels">
            <a:extLst>
              <a:ext uri="{FF2B5EF4-FFF2-40B4-BE49-F238E27FC236}">
                <a16:creationId xmlns:a16="http://schemas.microsoft.com/office/drawing/2014/main" id="{D72A3287-0782-AA45-8B3C-2095916BCF4A}"/>
              </a:ext>
            </a:extLst>
          </p:cNvPr>
          <p:cNvSpPr txBox="1"/>
          <p:nvPr/>
        </p:nvSpPr>
        <p:spPr>
          <a:xfrm rot="16200000">
            <a:off x="1382061" y="3839382"/>
            <a:ext cx="695060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</a:p>
        </p:txBody>
      </p:sp>
      <p:sp>
        <p:nvSpPr>
          <p:cNvPr id="56" name="EEG Channels">
            <a:extLst>
              <a:ext uri="{FF2B5EF4-FFF2-40B4-BE49-F238E27FC236}">
                <a16:creationId xmlns:a16="http://schemas.microsoft.com/office/drawing/2014/main" id="{FD083201-3ABE-AF4F-A2A3-A047C90AFB18}"/>
              </a:ext>
            </a:extLst>
          </p:cNvPr>
          <p:cNvSpPr txBox="1"/>
          <p:nvPr/>
        </p:nvSpPr>
        <p:spPr>
          <a:xfrm rot="16200000">
            <a:off x="1268656" y="4622928"/>
            <a:ext cx="990095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</a:p>
        </p:txBody>
      </p:sp>
      <p:sp>
        <p:nvSpPr>
          <p:cNvPr id="57" name="EEG Channels">
            <a:extLst>
              <a:ext uri="{FF2B5EF4-FFF2-40B4-BE49-F238E27FC236}">
                <a16:creationId xmlns:a16="http://schemas.microsoft.com/office/drawing/2014/main" id="{BA41595E-EBBA-9E49-8FD9-445E6DB5754C}"/>
              </a:ext>
            </a:extLst>
          </p:cNvPr>
          <p:cNvSpPr txBox="1"/>
          <p:nvPr/>
        </p:nvSpPr>
        <p:spPr>
          <a:xfrm rot="16200000">
            <a:off x="1160975" y="5749116"/>
            <a:ext cx="1188033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whitened</a:t>
            </a:r>
          </a:p>
        </p:txBody>
      </p:sp>
      <p:sp>
        <p:nvSpPr>
          <p:cNvPr id="58" name="EEG Channels">
            <a:extLst>
              <a:ext uri="{FF2B5EF4-FFF2-40B4-BE49-F238E27FC236}">
                <a16:creationId xmlns:a16="http://schemas.microsoft.com/office/drawing/2014/main" id="{EAF4F3FF-DD01-7A48-B3B5-B801B3DBA11F}"/>
              </a:ext>
            </a:extLst>
          </p:cNvPr>
          <p:cNvSpPr txBox="1"/>
          <p:nvPr/>
        </p:nvSpPr>
        <p:spPr>
          <a:xfrm rot="16200000">
            <a:off x="1096465" y="6830180"/>
            <a:ext cx="1334478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demixed</a:t>
            </a:r>
          </a:p>
        </p:txBody>
      </p:sp>
    </p:spTree>
    <p:extLst>
      <p:ext uri="{BB962C8B-B14F-4D97-AF65-F5344CB8AC3E}">
        <p14:creationId xmlns:p14="http://schemas.microsoft.com/office/powerpoint/2010/main" val="27821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24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660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6933</Words>
  <Application>Microsoft Macintosh PowerPoint</Application>
  <PresentationFormat>A3-Papier (297 x 420 mm)</PresentationFormat>
  <Paragraphs>1151</Paragraphs>
  <Slides>73</Slides>
  <Notes>38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4" baseType="lpstr">
      <vt:lpstr>Arial</vt:lpstr>
      <vt:lpstr>Arial</vt:lpstr>
      <vt:lpstr>Arial(Body)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Agenda</vt:lpstr>
      <vt:lpstr>Shortcomings</vt:lpstr>
      <vt:lpstr>Recent Developments</vt:lpstr>
      <vt:lpstr>Recent Developments</vt:lpstr>
      <vt:lpstr>Graph Blind Source Separation What are Graphs?</vt:lpstr>
      <vt:lpstr>Graph Blind Source Separation What are Graphs?</vt:lpstr>
      <vt:lpstr>Graph Blind Source Separation What are Graphs?</vt:lpstr>
      <vt:lpstr>Graph Blind Source Separation Graph Signals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 Autocorrelation</vt:lpstr>
      <vt:lpstr>Graph Blind Source Seperation Graph Decorrelation</vt:lpstr>
      <vt:lpstr>Graph Blind Source Seperation Graph Decorrelation</vt:lpstr>
      <vt:lpstr>Graph Blind Source Seperation Composite Objective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Literature Chapter 1</vt:lpstr>
      <vt:lpstr>Literature Chapter 2</vt:lpstr>
      <vt:lpstr>Literature Chapter 3</vt:lpstr>
      <vt:lpstr>Literature Chapter 3</vt:lpstr>
      <vt:lpstr>Back Up I:  Alternative Interpretation of ICA</vt:lpstr>
      <vt:lpstr>Back Up II: Notes on peculiarities of ICA</vt:lpstr>
      <vt:lpstr>Back Up III: Towards EEG data Results with synthetic EEG data</vt:lpstr>
      <vt:lpstr>Back Up IV: Distribution of Signals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1275</cp:revision>
  <cp:lastPrinted>2016-08-30T11:31:30Z</cp:lastPrinted>
  <dcterms:created xsi:type="dcterms:W3CDTF">2014-10-29T08:05:14Z</dcterms:created>
  <dcterms:modified xsi:type="dcterms:W3CDTF">2021-02-18T10:45:06Z</dcterms:modified>
</cp:coreProperties>
</file>